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293" r:id="rId4"/>
    <p:sldId id="257" r:id="rId5"/>
    <p:sldId id="276" r:id="rId6"/>
    <p:sldId id="277" r:id="rId7"/>
    <p:sldId id="278" r:id="rId8"/>
    <p:sldId id="280" r:id="rId9"/>
    <p:sldId id="281" r:id="rId10"/>
    <p:sldId id="283" r:id="rId11"/>
    <p:sldId id="284" r:id="rId12"/>
    <p:sldId id="285" r:id="rId13"/>
    <p:sldId id="289" r:id="rId14"/>
    <p:sldId id="290" r:id="rId15"/>
    <p:sldId id="29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8"/>
    <p:restoredTop sz="96405"/>
  </p:normalViewPr>
  <p:slideViewPr>
    <p:cSldViewPr snapToGrid="0" snapToObjects="1">
      <p:cViewPr>
        <p:scale>
          <a:sx n="147" d="100"/>
          <a:sy n="147" d="100"/>
        </p:scale>
        <p:origin x="28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1A76F-27CF-413A-BC6B-5B294E1B89FE}" type="datetimeFigureOut">
              <a:rPr lang="tr-TR" smtClean="0"/>
              <a:t>9.09.2021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D58AE-9A37-4E53-9708-3166A058C4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3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9.09.2021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382949" y="3052549"/>
            <a:ext cx="735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ÇIBANI </a:t>
            </a:r>
          </a:p>
          <a:p>
            <a:r>
              <a:rPr lang="tr-TR" sz="3600" dirty="0">
                <a:solidFill>
                  <a:schemeClr val="accent1"/>
                </a:solidFill>
              </a:rPr>
              <a:t>(YIL ÇIBANI)</a:t>
            </a:r>
            <a:endParaRPr lang="x-non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473421" y="2226906"/>
            <a:ext cx="97197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çıbanına karşı hâlihazırda onay verilmiş bir aşı </a:t>
            </a:r>
            <a:r>
              <a:rPr lang="tr-TR" sz="2600" u="sng" dirty="0">
                <a:solidFill>
                  <a:schemeClr val="accent5">
                    <a:lumMod val="75000"/>
                  </a:schemeClr>
                </a:solidFill>
              </a:rPr>
              <a:t>bulunmamaktadır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473421" y="1520002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Çıbanının Aşısı Var mıdır?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aşı olmak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31" y="2846536"/>
            <a:ext cx="4918317" cy="28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4587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585610" y="2226906"/>
            <a:ext cx="6789906" cy="30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Hastalığın bulaşmasını önlemek için kum sineği sokmalarından korunmak esastır.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Kum sineklerinin üremesine uygun ortamları yok etmek için;</a:t>
            </a:r>
          </a:p>
          <a:p>
            <a:pPr marL="457200" indent="-1920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Yaşadığınız yerde açık </a:t>
            </a:r>
            <a:r>
              <a:rPr lang="tr-TR" sz="2200" dirty="0" err="1">
                <a:solidFill>
                  <a:schemeClr val="accent5">
                    <a:lumMod val="75000"/>
                  </a:schemeClr>
                </a:solidFill>
              </a:rPr>
              <a:t>foseptik</a:t>
            </a: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 çukuru varsa kapatınız!</a:t>
            </a:r>
          </a:p>
          <a:p>
            <a:pPr marL="457200" indent="-1920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Evinizin yakınındaki su birikintilerini kurutunuz!!!</a:t>
            </a:r>
          </a:p>
          <a:p>
            <a:pPr marL="457200" indent="-1920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Çünkü 1 m</a:t>
            </a:r>
            <a:r>
              <a:rPr lang="tr-TR" sz="2200" baseline="30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’lik alanda on binlerce kum sineği ürer.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585609" y="1520002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 Nasıl Bulaşır</a:t>
            </a:r>
            <a:r>
              <a:rPr lang="en-US" sz="36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615" y="1496856"/>
            <a:ext cx="3072717" cy="208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5 Resim" descr="http://images.beyazgazete.com/haber/2012/2/4/20120204_aliaga-belediyesi-batakligi-yasam-alanina-donusturdu.jpg"/>
          <p:cNvPicPr/>
          <p:nvPr/>
        </p:nvPicPr>
        <p:blipFill rotWithShape="1">
          <a:blip r:embed="rId4" cstate="print"/>
          <a:srcRect t="10677" b="1"/>
          <a:stretch/>
        </p:blipFill>
        <p:spPr bwMode="auto">
          <a:xfrm>
            <a:off x="8559604" y="3649994"/>
            <a:ext cx="3085728" cy="207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4820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473421" y="2327297"/>
            <a:ext cx="64807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Evlerde ve hayvan barınaklarını sıvayınız, kireçle badana yapınız ve sık sık temizleyiniz!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Gübreleri ve çöpleri açıkta bırakmayınız!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Ahırlarınızı evinizden uzak yerlere yapınız!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Evlere yakın yerlerde bulunan kemirici yuvalarını yok ediniz!</a:t>
            </a:r>
            <a:endParaRPr lang="tr-TR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808993" y="1520002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Çıbanından Nasıl Korunurum</a:t>
            </a:r>
            <a:r>
              <a:rPr lang="en-US" sz="36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7" name="4 Resim" descr="http://www.direksatis.com/images/stories/demo/insaat/boyac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185" y="2327296"/>
            <a:ext cx="2534531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4489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190016" y="2327296"/>
            <a:ext cx="59172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Kapalı giysiler giyiniz ve güneş battıktan sonra açık alanda fazla kalmayınız!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Gece uzun süre dışarıda kalacaksanız vücudunuza sinek kovucu losyon ve krem sürünüz!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Evlerde ve hayvan barınaklarındaki kapı ve pencerelere küçük delikli sineklik takınız!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526891" y="1520002"/>
            <a:ext cx="6673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Çıbanından Nasıl Korunurum</a:t>
            </a:r>
            <a:r>
              <a:rPr lang="en-US" sz="36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10" name="5 Resim" descr="http://img03.blogcu.com/images/e/y/u/eyuppvc/9d7e6f6d34672fa2dc254f5b8dcebdb5_126919482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416" y="2327296"/>
            <a:ext cx="1675113" cy="289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7 Resim" descr="http://www.pvc-pencere.gen.tr/images/urunler/sineklik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0750" y="2396507"/>
            <a:ext cx="1709611" cy="27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4805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34478F-6C05-C349-90EB-E3F20D77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1854F-4760-DB40-BE19-10A86DAF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86" y="3279110"/>
            <a:ext cx="1972475" cy="2494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50EE9-93CF-1A4D-937C-3B1C19B34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83" y="3279109"/>
            <a:ext cx="1423274" cy="2494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7087545" y="2105561"/>
            <a:ext cx="465527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  <a:cs typeface="Calibri" pitchFamily="34" charset="0"/>
              </a:rPr>
              <a:t>Kum sineklerinin ısırıklarından korunmak için yatağınızın etrafına cibinlik  asınız!</a:t>
            </a:r>
            <a:r>
              <a:rPr lang="tr-TR" sz="2600" dirty="0">
                <a:solidFill>
                  <a:srgbClr val="0070C0"/>
                </a:solidFill>
              </a:rPr>
              <a:t> 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  <a:cs typeface="Calibri" pitchFamily="34" charset="0"/>
              </a:rPr>
              <a:t>Kapalı ortamlarda hava dolaşımını yaratacak vantilatör gibi cihazlar kullanınız!</a:t>
            </a:r>
            <a:endParaRPr lang="tr-TR" sz="2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717655" y="2105561"/>
            <a:ext cx="2546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Şark Çıbanından Nasıl Korunurum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" name="Picture 2" descr="C:\Users\YUSUF ÖZBEL\Desktop\permanet_01.jpg"/>
          <p:cNvPicPr>
            <a:picLocks noChangeAspect="1" noChangeArrowheads="1"/>
          </p:cNvPicPr>
          <p:nvPr/>
        </p:nvPicPr>
        <p:blipFill rotWithShape="1">
          <a:blip r:embed="rId5" cstate="print"/>
          <a:srcRect b="2453"/>
          <a:stretch/>
        </p:blipFill>
        <p:spPr bwMode="auto">
          <a:xfrm>
            <a:off x="3845703" y="1512191"/>
            <a:ext cx="1621174" cy="17669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4 Resim" descr="http://www.sogutucuveklima.com/wp-content/uploads/2012/05/vantilato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8498" y="1512190"/>
            <a:ext cx="1403063" cy="17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0167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436683" y="3355917"/>
            <a:ext cx="310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chemeClr val="accent1"/>
                </a:solidFill>
              </a:rPr>
              <a:t>Teşekkürler</a:t>
            </a:r>
            <a:endParaRPr lang="x-none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531332" y="3541639"/>
            <a:ext cx="48402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 hastalığı hakkında bilgi ve farkındalık kazandırılması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531332" y="2773287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Eğitimin amacı;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3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955669" y="2237225"/>
            <a:ext cx="102806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 hastalığını tanımlayabilmeli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 hastalığının bulaşma yollarını söyleyebilmeli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 belirtilerini sayabilmeli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 tedavisi ile ilgili genel bilgileri söyleyebilmeli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 bulguları olması durumunda ne yapması gerektiğini bilmeli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çıbanından korunma yollarını açıklayabilmeli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Şark çıbanının tedavisini önemseyebilmeli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455555" y="1481454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1"/>
                </a:solidFill>
              </a:rPr>
              <a:t>Öğrenme Kazanımları;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164DF-517C-2446-8A66-0CB021108589}"/>
              </a:ext>
            </a:extLst>
          </p:cNvPr>
          <p:cNvSpPr txBox="1"/>
          <p:nvPr/>
        </p:nvSpPr>
        <p:spPr>
          <a:xfrm>
            <a:off x="1463237" y="5092908"/>
            <a:ext cx="535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Halep çıbanı, güzellik yarası olarak da bilinir.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463237" y="2836484"/>
            <a:ext cx="54804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çıbanı, parazit taşıyan kum sineğinin (tatarcık, yakarca, </a:t>
            </a:r>
            <a:r>
              <a:rPr lang="tr-TR" sz="2600" dirty="0" err="1">
                <a:solidFill>
                  <a:schemeClr val="accent5">
                    <a:lumMod val="75000"/>
                  </a:schemeClr>
                </a:solidFill>
              </a:rPr>
              <a:t>yakarcık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tr-TR" sz="2600" dirty="0" err="1">
                <a:solidFill>
                  <a:schemeClr val="accent5">
                    <a:lumMod val="75000"/>
                  </a:schemeClr>
                </a:solidFill>
              </a:rPr>
              <a:t>güpdüşen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) sokması sonucu bulaşan bir deri hastalığıdır.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463237" y="1751324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 </a:t>
            </a:r>
            <a:r>
              <a:rPr lang="en-US" sz="3600" dirty="0">
                <a:solidFill>
                  <a:schemeClr val="accent1"/>
                </a:solidFill>
              </a:rPr>
              <a:t>Nedir?</a:t>
            </a:r>
          </a:p>
        </p:txBody>
      </p:sp>
      <p:pic>
        <p:nvPicPr>
          <p:cNvPr id="7" name="Picture 2" descr="http://www.tibbiyardim.com/wp-content/uploads/cark-cibani.jpg"/>
          <p:cNvPicPr>
            <a:picLocks noChangeAspect="1" noChangeArrowheads="1"/>
          </p:cNvPicPr>
          <p:nvPr/>
        </p:nvPicPr>
        <p:blipFill>
          <a:blip r:embed="rId3" cstate="print"/>
          <a:srcRect l="3181" t="4265" r="4578"/>
          <a:stretch>
            <a:fillRect/>
          </a:stretch>
        </p:blipFill>
        <p:spPr bwMode="auto">
          <a:xfrm>
            <a:off x="8047649" y="1068879"/>
            <a:ext cx="3040362" cy="2353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6 Resim" descr="http://bvsms.saude.gov.br/bvs/publicacoes/prioridades_invest/leishmaniose-sandmueck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649" y="3493976"/>
            <a:ext cx="307038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AD728C-9280-8E40-AA9E-48DAD182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4445539" y="3462496"/>
            <a:ext cx="56809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çıbanı, insanlara parazit taşıyan kum sineklerinin (</a:t>
            </a:r>
            <a:r>
              <a:rPr lang="tr-TR" sz="2600" i="1" dirty="0" err="1">
                <a:solidFill>
                  <a:schemeClr val="accent5">
                    <a:lumMod val="75000"/>
                  </a:schemeClr>
                </a:solidFill>
              </a:rPr>
              <a:t>Phlebotomus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tr-TR" sz="2600" dirty="0" err="1">
                <a:solidFill>
                  <a:schemeClr val="accent5">
                    <a:lumMod val="75000"/>
                  </a:schemeClr>
                </a:solidFill>
              </a:rPr>
              <a:t>sandfly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, tatarcık, yakarca) sokması ile bulaşır.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753575" y="1899381"/>
            <a:ext cx="2748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Şark Çıbanı Nasıl Bulaşır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0C30D-B243-BD4C-852B-310254097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46905"/>
            <a:ext cx="3832698" cy="20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972765" y="2161692"/>
            <a:ext cx="10220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Şark çıbanı belirtileri parazit taşıyan kum sineğinin sokmasından sonra ortalama 4-8 AY içinde ortaya çıkar.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Şark çıbanı genellikle yüz, eller, ayaklar ve kollar gibi açıkta kalan yerlerde ciltten kabarık, kırmızı sivilceye benzer şekilde başlar, yaklaşık 6 ay içerisinde 1-2 cm çapına kadar genişler ve ülserleşir.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428989" y="1381597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Çıbanının Belirtileri Nelerdir?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6872" b="7469"/>
          <a:stretch>
            <a:fillRect/>
          </a:stretch>
        </p:blipFill>
        <p:spPr bwMode="auto">
          <a:xfrm>
            <a:off x="1737102" y="4105837"/>
            <a:ext cx="2592289" cy="16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897" y="4105837"/>
            <a:ext cx="3244205" cy="167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t="3314" b="19834"/>
          <a:stretch>
            <a:fillRect/>
          </a:stretch>
        </p:blipFill>
        <p:spPr bwMode="auto">
          <a:xfrm>
            <a:off x="7862608" y="4105837"/>
            <a:ext cx="2030990" cy="16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6085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321788"/>
            <a:ext cx="97197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600" dirty="0">
                <a:solidFill>
                  <a:schemeClr val="accent5">
                    <a:lumMod val="75000"/>
                  </a:schemeClr>
                </a:solidFill>
              </a:rPr>
              <a:t>Yüz, eller, ayaklar ve kollar gibi açıkta kalan</a:t>
            </a: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 yerlerinizde;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Genellikle ağrısız,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Sivilce şeklinde başlayıp giderek  büyüyen,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1 aydan daha uzun süre devam eden yaralar var ise:</a:t>
            </a:r>
          </a:p>
          <a:p>
            <a:pPr algn="just"/>
            <a:endParaRPr lang="tr-TR" sz="2800" dirty="0"/>
          </a:p>
          <a:p>
            <a:pPr algn="ctr">
              <a:buNone/>
            </a:pPr>
            <a:r>
              <a:rPr lang="tr-T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HEMEN EN YAKIN SAĞLIK KURULUŞUNA BAŞVURUNUZ!!!</a:t>
            </a:r>
            <a:endParaRPr lang="tr-T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1614440" y="1520002"/>
            <a:ext cx="896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</a:rPr>
              <a:t>Şark Çıbanının Belirtileri Nelerdir?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00BAE1-4C43-1340-A292-99197032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4236221" y="1962786"/>
            <a:ext cx="782197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çıbanının tedavisi vardır.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Şark çıbanı tedavisinde uygulanacak yöntem hastalığın şiddetine, yara sayısına ve yerine, etkenin tipine göre farklılık gösterdiğinden hastaya göre değişiklik göstermektedir.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Hastalığın tedavisi genellikle yara içine ilaç uygulaması ile yapılmaktadır. Ancak farklı tedavi yöntemleri de bulunmaktadır.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583660" y="1817365"/>
            <a:ext cx="2645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Şark Çıbanının Tedavisi Var mıdır?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emissa2012.com/uploads/d9a5857ffcb15532e2795d4d.jpg"/>
          <p:cNvPicPr>
            <a:picLocks noChangeAspect="1" noChangeArrowheads="1"/>
          </p:cNvPicPr>
          <p:nvPr/>
        </p:nvPicPr>
        <p:blipFill>
          <a:blip r:embed="rId3" cstate="print"/>
          <a:srcRect t="4901"/>
          <a:stretch>
            <a:fillRect/>
          </a:stretch>
        </p:blipFill>
        <p:spPr bwMode="auto">
          <a:xfrm>
            <a:off x="707561" y="4125689"/>
            <a:ext cx="2819356" cy="163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8862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1260F-768D-2142-AC27-E8A29569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7159559" y="1951392"/>
            <a:ext cx="448769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tr-TR" sz="3200" dirty="0">
                <a:solidFill>
                  <a:schemeClr val="accent5">
                    <a:lumMod val="75000"/>
                  </a:schemeClr>
                </a:solidFill>
              </a:rPr>
              <a:t>Hastalık tedavi edilmezse;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Ciltte ömür boyu kalacak izler bırakır,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chemeClr val="accent5">
                    <a:lumMod val="75000"/>
                  </a:schemeClr>
                </a:solidFill>
              </a:rPr>
              <a:t>İltihaplı yaraya konan kum sineği, hastalığı başka insanlara taşır.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0FF555-F69C-E041-9921-890A466785C6}"/>
              </a:ext>
            </a:extLst>
          </p:cNvPr>
          <p:cNvSpPr/>
          <p:nvPr/>
        </p:nvSpPr>
        <p:spPr>
          <a:xfrm>
            <a:off x="544750" y="1719904"/>
            <a:ext cx="2490281" cy="234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Şark Çıbanının Tedavisi Var mıdır?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floatingdoctors.com/wordpress/wp-content/uploads/2013/08/Leishmania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28" y="4081237"/>
            <a:ext cx="1768839" cy="16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4124528" y="2193516"/>
            <a:ext cx="24902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TÜM HASTALAR TEDAVİ EDİLMELİDİR…!</a:t>
            </a:r>
          </a:p>
          <a:p>
            <a:pPr algn="ctr">
              <a:buNone/>
            </a:pPr>
            <a:endParaRPr lang="tr-TR" sz="1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Şark çıbanı tedavisinde kullanılan ilaçlar Bakanlığımız tarafından</a:t>
            </a:r>
          </a:p>
          <a:p>
            <a:pPr algn="ctr">
              <a:buNone/>
            </a:pP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ÜCRETSİZ olarak temin edilmektedir.</a:t>
            </a:r>
            <a:endParaRPr lang="tr-T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8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508</Words>
  <Application>Microsoft Macintosh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Zinnur Vapur</cp:lastModifiedBy>
  <cp:revision>45</cp:revision>
  <dcterms:created xsi:type="dcterms:W3CDTF">2020-11-02T08:42:42Z</dcterms:created>
  <dcterms:modified xsi:type="dcterms:W3CDTF">2021-09-09T08:50:32Z</dcterms:modified>
</cp:coreProperties>
</file>